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ien9tFo6f80rs41vdO6mFibmdT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3" d="100"/>
          <a:sy n="33" d="100"/>
        </p:scale>
        <p:origin x="62" y="3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6907" y="1917553"/>
            <a:ext cx="9478185" cy="367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83630" y="5902416"/>
            <a:ext cx="6081393" cy="642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69146" y="442743"/>
            <a:ext cx="6253706" cy="131829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2170386" y="2469931"/>
            <a:ext cx="7688317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ACREDITACIÓN DE SRI EN CHILE:</a:t>
            </a:r>
            <a:endParaRPr/>
          </a:p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Aprendizajes y Desafíos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356907" y="4440729"/>
            <a:ext cx="9478185" cy="66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 dirty="0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Marcela Espinosa Leyton</a:t>
            </a:r>
            <a:endParaRPr sz="4000" b="0" i="0" u="none" strike="noStrike" cap="none" dirty="0">
              <a:solidFill>
                <a:srgbClr val="00AF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356905" y="4852042"/>
            <a:ext cx="9478185" cy="61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CONASET</a:t>
            </a:r>
            <a:endParaRPr sz="2800" b="0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/>
          <p:nvPr/>
        </p:nvSpPr>
        <p:spPr>
          <a:xfrm>
            <a:off x="800275" y="2178576"/>
            <a:ext cx="7701943" cy="344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Marco Legal en Chile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8500" marR="0" lvl="0" indent="-28701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Noto Sans Symbols"/>
              <a:buChar char="⮚"/>
            </a:pPr>
            <a:r>
              <a:rPr lang="en-US" sz="1600" b="1" i="0" u="none" strike="noStrike" cap="none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DFL N°1/2007: Ley del Tránsito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55700" marR="5080" lvl="1" indent="-287019" algn="just" rtl="0">
              <a:lnSpc>
                <a:spcPct val="100000"/>
              </a:lnSpc>
              <a:spcBef>
                <a:spcPts val="365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Noto Sans Symbols"/>
              <a:buChar char="✔"/>
            </a:pPr>
            <a:r>
              <a:rPr lang="en-US" sz="1600" b="0" i="0" u="none" strike="noStrike" cap="none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Niños y Niñas de hasta 8 años inclusive, o estatura de 135 cm y 33 kg,  deben viajar en los asientos traseros de los vehículos livianos, </a:t>
            </a:r>
            <a:r>
              <a:rPr lang="en-US" sz="1600" b="0" i="0" u="sng" strike="noStrike" cap="none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 en sistemas de retención infantil.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006CB7"/>
              </a:buClr>
              <a:buSzPts val="2200"/>
              <a:buFont typeface="Noto Sans Symbols"/>
              <a:buNone/>
            </a:pP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8500" marR="0" lvl="0" indent="-28701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Noto Sans Symbols"/>
              <a:buChar char="⮚"/>
            </a:pPr>
            <a:r>
              <a:rPr lang="en-US" sz="1600" b="1" i="0" u="none" strike="noStrike" cap="none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Decreto N°176/2006: Requisitos Sillas de Niños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7915" marR="0" lvl="1" indent="-229234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Noto Sans Symbols"/>
              <a:buChar char="✔"/>
            </a:pPr>
            <a:r>
              <a:rPr lang="en-US" sz="1600" b="0" i="0" u="none" strike="noStrike" cap="none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Requisitos de seguridad, diseño e información al usuario.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7915" marR="5715" lvl="1" indent="-228600" algn="just" rtl="0">
              <a:lnSpc>
                <a:spcPct val="100000"/>
              </a:lnSpc>
              <a:spcBef>
                <a:spcPts val="385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Noto Sans Symbols"/>
              <a:buChar char="✔"/>
            </a:pPr>
            <a:r>
              <a:rPr lang="en-US" sz="1600" b="0" i="0" u="none" strike="noStrike" cap="none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Sillas de niños deben cumplir con las condiciones de las pruebas  o ensayos establecidos en alguna de las siguientes normas  internacionales (o la regulación que las adicione, modifique o sustituya) :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9381342" y="3965622"/>
            <a:ext cx="1611000" cy="15771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9315342" y="5542737"/>
            <a:ext cx="1743000" cy="9426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94067" y="1744741"/>
            <a:ext cx="1611080" cy="1942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230" y="54026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704444" y="1664704"/>
            <a:ext cx="5756570" cy="782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Antecedentes para Acreditar</a:t>
            </a:r>
            <a:endParaRPr/>
          </a:p>
          <a:p>
            <a:pPr marL="12700" lvl="0" indent="0" algn="l" rtl="0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None/>
            </a:pPr>
            <a:r>
              <a:rPr lang="en-US" sz="1800" b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Resolución N°3331/2014</a:t>
            </a:r>
            <a:endParaRPr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951801" y="3170905"/>
            <a:ext cx="5956935" cy="2582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69900" marR="0" lvl="0" indent="-45783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Arial"/>
              <a:buAutoNum type="arabicPeriod"/>
            </a:pPr>
            <a:r>
              <a:rPr lang="en-US" sz="1600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Certificado de Cumplimiento de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Norma Internacional.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9900" marR="0" lvl="0" indent="-457833" algn="l" rtl="0">
              <a:lnSpc>
                <a:spcPct val="100000"/>
              </a:lnSpc>
              <a:spcBef>
                <a:spcPts val="2240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Arial"/>
              <a:buAutoNum type="arabicPeriod"/>
            </a:pPr>
            <a:r>
              <a:rPr lang="en-US" sz="1600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Informe Técnico Descriptivo.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Verdana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9900" marR="0" lvl="0" indent="-457833" algn="l" rtl="0">
              <a:lnSpc>
                <a:spcPct val="100000"/>
              </a:lnSpc>
              <a:spcBef>
                <a:spcPts val="2240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Arial"/>
              <a:buAutoNum type="arabicPeriod"/>
            </a:pPr>
            <a:r>
              <a:rPr lang="en-US" sz="1600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Manual de Instrucciones.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Verdana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9900" marR="0" lvl="0" indent="-457833" algn="l" rtl="0">
              <a:lnSpc>
                <a:spcPct val="100000"/>
              </a:lnSpc>
              <a:spcBef>
                <a:spcPts val="2240"/>
              </a:spcBef>
              <a:spcAft>
                <a:spcPts val="0"/>
              </a:spcAft>
              <a:buClr>
                <a:srgbClr val="006CB7"/>
              </a:buClr>
              <a:buSzPts val="1600"/>
              <a:buFont typeface="Arial"/>
              <a:buAutoNum type="arabicPeriod"/>
            </a:pPr>
            <a:r>
              <a:rPr lang="en-US" sz="1600">
                <a:solidFill>
                  <a:srgbClr val="006CB7"/>
                </a:solidFill>
                <a:latin typeface="Arial"/>
                <a:ea typeface="Arial"/>
                <a:cs typeface="Arial"/>
                <a:sym typeface="Arial"/>
              </a:rPr>
              <a:t>SRI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41178" y="2015055"/>
            <a:ext cx="1619633" cy="161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5523" y="3681796"/>
            <a:ext cx="1560976" cy="156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591227" y="2704905"/>
            <a:ext cx="2119440" cy="211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255991" y="4810191"/>
            <a:ext cx="1536164" cy="1536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5746" y="1805588"/>
            <a:ext cx="8872471" cy="4774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230" y="0"/>
            <a:ext cx="12075770" cy="1422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45003" y="153353"/>
            <a:ext cx="3693248" cy="1038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41406" y="268397"/>
            <a:ext cx="4126371" cy="70914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4"/>
          <p:cNvSpPr txBox="1">
            <a:spLocks noGrp="1"/>
          </p:cNvSpPr>
          <p:nvPr>
            <p:ph type="title"/>
          </p:nvPr>
        </p:nvSpPr>
        <p:spPr>
          <a:xfrm>
            <a:off x="1406798" y="1397765"/>
            <a:ext cx="9058910" cy="300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chemeClr val="accent1"/>
                </a:solidFill>
              </a:rPr>
              <a:t>Flujograma Acreditación Sistemas o Asientos de Seguridad para Niños</a:t>
            </a:r>
            <a:endParaRPr sz="1800"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/>
          <p:nvPr/>
        </p:nvSpPr>
        <p:spPr>
          <a:xfrm>
            <a:off x="741051" y="1598318"/>
            <a:ext cx="4117276" cy="5116518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8">
            <a:alphaModFix/>
          </a:blip>
          <a:srcRect l="18578" t="12925" r="49396" b="10408"/>
          <a:stretch/>
        </p:blipFill>
        <p:spPr>
          <a:xfrm>
            <a:off x="4858327" y="1456192"/>
            <a:ext cx="4010867" cy="540077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/>
          <p:nvPr/>
        </p:nvSpPr>
        <p:spPr>
          <a:xfrm>
            <a:off x="8833955" y="3416968"/>
            <a:ext cx="336884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https://www.conaset.cl/sillas-acreditadas/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 txBox="1"/>
          <p:nvPr/>
        </p:nvSpPr>
        <p:spPr>
          <a:xfrm>
            <a:off x="1097279" y="1645923"/>
            <a:ext cx="6030818" cy="196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FISCALIZACIÓN Y SANCIONES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 Nacional del Consumidor (SERNAC)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05450" y="3394727"/>
            <a:ext cx="3181099" cy="2876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 txBox="1"/>
          <p:nvPr/>
        </p:nvSpPr>
        <p:spPr>
          <a:xfrm>
            <a:off x="500443" y="1751562"/>
            <a:ext cx="6838822" cy="5047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DESAFÍOS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Modificación de la Normativa de acreditación que incorpora</a:t>
            </a:r>
            <a:r>
              <a:rPr lang="en-US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Char char="✔"/>
            </a:pPr>
            <a:r>
              <a:rPr lang="en-US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Adopción de la norma </a:t>
            </a:r>
            <a:r>
              <a:rPr lang="en-US" sz="1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R-129</a:t>
            </a:r>
            <a:r>
              <a:rPr lang="en-US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para acreditación de sistemas de retención infantil (dejando sin efecto la acreditación de SRI con la norma </a:t>
            </a:r>
            <a:r>
              <a:rPr lang="en-US" sz="1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R-44)</a:t>
            </a:r>
            <a:r>
              <a:rPr lang="en-US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y de las actualizaciones de la </a:t>
            </a:r>
            <a:r>
              <a:rPr lang="en-US" sz="1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Norma FMVSS 213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Char char="✔"/>
            </a:pPr>
            <a:r>
              <a:rPr lang="en-US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Mejoras en la calidad de la información a los usuarios en los manuales de instrucciones </a:t>
            </a:r>
            <a:endParaRPr/>
          </a:p>
          <a:p>
            <a:pPr marL="285750" marR="0" lvl="0" indent="-1841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Char char="✔"/>
            </a:pPr>
            <a:r>
              <a:rPr lang="en-US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Cambios en la etiqueta de acreditación: incorporación de un código QR enlazado a la Ficha Técnica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Char char="✔"/>
            </a:pPr>
            <a:r>
              <a:rPr lang="en-US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Plazos de duración de la acreditación y requisitos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Char char="✔"/>
            </a:pPr>
            <a:r>
              <a:rPr lang="en-US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Posibilidad de cancelar la acreditación en casos calificados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7"/>
          <p:cNvPicPr preferRelativeResize="0"/>
          <p:nvPr/>
        </p:nvPicPr>
        <p:blipFill rotWithShape="1">
          <a:blip r:embed="rId7">
            <a:alphaModFix/>
          </a:blip>
          <a:srcRect l="7457" r="20850"/>
          <a:stretch/>
        </p:blipFill>
        <p:spPr>
          <a:xfrm>
            <a:off x="7595938" y="2045496"/>
            <a:ext cx="4279230" cy="3984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0618" y="5164105"/>
            <a:ext cx="8330764" cy="880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30617" y="442743"/>
            <a:ext cx="8330765" cy="175613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8"/>
          <p:cNvSpPr txBox="1"/>
          <p:nvPr/>
        </p:nvSpPr>
        <p:spPr>
          <a:xfrm>
            <a:off x="221673" y="2937092"/>
            <a:ext cx="12192000" cy="66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6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MUCHAS GRACIAS!</a:t>
            </a:r>
            <a:endParaRPr sz="660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8"/>
          <p:cNvSpPr txBox="1"/>
          <p:nvPr/>
        </p:nvSpPr>
        <p:spPr>
          <a:xfrm>
            <a:off x="1356907" y="3800118"/>
            <a:ext cx="9478185" cy="66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Marcela Espinosa Leyton</a:t>
            </a:r>
            <a:endParaRPr sz="4000">
              <a:solidFill>
                <a:srgbClr val="00AF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8"/>
          <p:cNvSpPr txBox="1"/>
          <p:nvPr/>
        </p:nvSpPr>
        <p:spPr>
          <a:xfrm>
            <a:off x="1356905" y="4235629"/>
            <a:ext cx="9478185" cy="598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mespinosa@mtt.gob.cl </a:t>
            </a:r>
            <a:endParaRPr sz="280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Office PowerPoint</Application>
  <PresentationFormat>Panorámica</PresentationFormat>
  <Paragraphs>44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Noto Sans Symbols</vt:lpstr>
      <vt:lpstr>Verdana</vt:lpstr>
      <vt:lpstr>Tema de Office</vt:lpstr>
      <vt:lpstr>Presentación de PowerPoint</vt:lpstr>
      <vt:lpstr>Presentación de PowerPoint</vt:lpstr>
      <vt:lpstr>Antecedentes para Acreditar Resolución N°3331/2014</vt:lpstr>
      <vt:lpstr>Flujograma Acreditación Sistemas o Asientos de Seguridad para Niños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Vignolo</dc:creator>
  <cp:lastModifiedBy>Visionarios S.A</cp:lastModifiedBy>
  <cp:revision>1</cp:revision>
  <dcterms:created xsi:type="dcterms:W3CDTF">2022-06-04T00:49:06Z</dcterms:created>
  <dcterms:modified xsi:type="dcterms:W3CDTF">2024-04-11T14:13:21Z</dcterms:modified>
</cp:coreProperties>
</file>